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Glacial Indifference" charset="1" panose="00000000000000000000"/>
      <p:regular r:id="rId25"/>
    </p:embeddedFont>
    <p:embeddedFont>
      <p:font typeface="Glacial Indifference Bold" charset="1" panose="00000800000000000000"/>
      <p:regular r:id="rId26"/>
    </p:embeddedFont>
    <p:embeddedFont>
      <p:font typeface="Tenor Sans" charset="1" panose="02000000000000000000"/>
      <p:regular r:id="rId27"/>
    </p:embeddedFont>
    <p:embeddedFont>
      <p:font typeface="Darker Grotesque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8.jpeg" Type="http://schemas.openxmlformats.org/officeDocument/2006/relationships/image"/><Relationship Id="rId5" Target="https://ieeexplore.ieee.org/author/37088848690" TargetMode="External" Type="http://schemas.openxmlformats.org/officeDocument/2006/relationships/hyperlink"/><Relationship Id="rId6" Target="https://ieeexplore.ieee.org/author/37087411289" TargetMode="External" Type="http://schemas.openxmlformats.org/officeDocument/2006/relationships/hyperlink"/><Relationship Id="rId7" Target="https://ieeexplore.ieee.org/author/37088839494" TargetMode="External" Type="http://schemas.openxmlformats.org/officeDocument/2006/relationships/hyperlink"/><Relationship Id="rId8" Target="https://ieeexplore.ieee.org/author/37088762190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9150" y="-1934871"/>
            <a:ext cx="19406272" cy="13560956"/>
          </a:xfrm>
          <a:custGeom>
            <a:avLst/>
            <a:gdLst/>
            <a:ahLst/>
            <a:cxnLst/>
            <a:rect r="r" b="b" t="t" l="l"/>
            <a:pathLst>
              <a:path h="13560956" w="19406272">
                <a:moveTo>
                  <a:pt x="0" y="0"/>
                </a:moveTo>
                <a:lnTo>
                  <a:pt x="19406272" y="0"/>
                </a:lnTo>
                <a:lnTo>
                  <a:pt x="19406272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955" r="0" b="-509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54057" y="0"/>
            <a:ext cx="1433943" cy="1433943"/>
          </a:xfrm>
          <a:custGeom>
            <a:avLst/>
            <a:gdLst/>
            <a:ahLst/>
            <a:cxnLst/>
            <a:rect r="r" b="b" t="t" l="l"/>
            <a:pathLst>
              <a:path h="1433943" w="1433943">
                <a:moveTo>
                  <a:pt x="0" y="0"/>
                </a:moveTo>
                <a:lnTo>
                  <a:pt x="1433943" y="0"/>
                </a:lnTo>
                <a:lnTo>
                  <a:pt x="1433943" y="1433943"/>
                </a:lnTo>
                <a:lnTo>
                  <a:pt x="0" y="1433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2136" y="7107296"/>
            <a:ext cx="6633554" cy="269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</a:p>
          <a:p>
            <a:pPr algn="just">
              <a:lnSpc>
                <a:spcPts val="4290"/>
              </a:lnSpc>
            </a:pPr>
            <a:r>
              <a:rPr lang="en-US" sz="30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Vijay K G (2022115063)</a:t>
            </a:r>
          </a:p>
          <a:p>
            <a:pPr algn="just">
              <a:lnSpc>
                <a:spcPts val="4290"/>
              </a:lnSpc>
            </a:pPr>
            <a:r>
              <a:rPr lang="en-US" sz="30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Jothiruban M (2022115096)</a:t>
            </a:r>
          </a:p>
          <a:p>
            <a:pPr algn="just">
              <a:lnSpc>
                <a:spcPts val="4290"/>
              </a:lnSpc>
            </a:pPr>
            <a:r>
              <a:rPr lang="en-US" sz="30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Deepak Chandhru N (2022115112)</a:t>
            </a:r>
          </a:p>
          <a:p>
            <a:pPr algn="just">
              <a:lnSpc>
                <a:spcPts val="429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2657" y="1148192"/>
            <a:ext cx="15300705" cy="287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AI- driven learning using KnowBot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43013" y="7697736"/>
            <a:ext cx="4154840" cy="1039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946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Under the Guidance of</a:t>
            </a:r>
          </a:p>
          <a:p>
            <a:pPr algn="ctr">
              <a:lnSpc>
                <a:spcPts val="412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343013" y="8213444"/>
            <a:ext cx="35016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Dr K Vani , Professor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16407" y="8859521"/>
            <a:ext cx="6242893" cy="7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Academic Session August 2024 - December 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00900" y="4578521"/>
            <a:ext cx="3284220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“Right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to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Right Knowledge”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008370" y="4456601"/>
            <a:ext cx="283464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200" strike="noStrike" u="none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Darker Grotesque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400" y="2987979"/>
            <a:ext cx="17300963" cy="5102637"/>
          </a:xfrm>
          <a:custGeom>
            <a:avLst/>
            <a:gdLst/>
            <a:ahLst/>
            <a:cxnLst/>
            <a:rect r="r" b="b" t="t" l="l"/>
            <a:pathLst>
              <a:path h="5102637" w="17300963">
                <a:moveTo>
                  <a:pt x="0" y="0"/>
                </a:moveTo>
                <a:lnTo>
                  <a:pt x="17300963" y="0"/>
                </a:lnTo>
                <a:lnTo>
                  <a:pt x="17300963" y="5102636"/>
                </a:lnTo>
                <a:lnTo>
                  <a:pt x="0" y="5102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4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7807" y="826538"/>
            <a:ext cx="1126705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IMAGES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8051" y="2625943"/>
            <a:ext cx="15847845" cy="7280510"/>
          </a:xfrm>
          <a:custGeom>
            <a:avLst/>
            <a:gdLst/>
            <a:ahLst/>
            <a:cxnLst/>
            <a:rect r="r" b="b" t="t" l="l"/>
            <a:pathLst>
              <a:path h="7280510" w="15847845">
                <a:moveTo>
                  <a:pt x="0" y="0"/>
                </a:moveTo>
                <a:lnTo>
                  <a:pt x="15847845" y="0"/>
                </a:lnTo>
                <a:lnTo>
                  <a:pt x="15847845" y="7280510"/>
                </a:lnTo>
                <a:lnTo>
                  <a:pt x="0" y="7280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9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7807" y="826538"/>
            <a:ext cx="1126705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IMAGES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5631" y="2347506"/>
            <a:ext cx="15776351" cy="7079637"/>
          </a:xfrm>
          <a:custGeom>
            <a:avLst/>
            <a:gdLst/>
            <a:ahLst/>
            <a:cxnLst/>
            <a:rect r="r" b="b" t="t" l="l"/>
            <a:pathLst>
              <a:path h="7079637" w="15776351">
                <a:moveTo>
                  <a:pt x="0" y="0"/>
                </a:moveTo>
                <a:lnTo>
                  <a:pt x="15776351" y="0"/>
                </a:lnTo>
                <a:lnTo>
                  <a:pt x="15776351" y="7079637"/>
                </a:lnTo>
                <a:lnTo>
                  <a:pt x="0" y="7079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7807" y="826538"/>
            <a:ext cx="1126705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IMAGES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66959"/>
            <a:ext cx="16230600" cy="7344347"/>
          </a:xfrm>
          <a:custGeom>
            <a:avLst/>
            <a:gdLst/>
            <a:ahLst/>
            <a:cxnLst/>
            <a:rect r="r" b="b" t="t" l="l"/>
            <a:pathLst>
              <a:path h="7344347" w="16230600">
                <a:moveTo>
                  <a:pt x="0" y="0"/>
                </a:moveTo>
                <a:lnTo>
                  <a:pt x="16230600" y="0"/>
                </a:lnTo>
                <a:lnTo>
                  <a:pt x="16230600" y="7344346"/>
                </a:lnTo>
                <a:lnTo>
                  <a:pt x="0" y="7344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7807" y="826538"/>
            <a:ext cx="1126705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IMAGES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1223" y="2106745"/>
            <a:ext cx="16241671" cy="7856908"/>
          </a:xfrm>
          <a:custGeom>
            <a:avLst/>
            <a:gdLst/>
            <a:ahLst/>
            <a:cxnLst/>
            <a:rect r="r" b="b" t="t" l="l"/>
            <a:pathLst>
              <a:path h="7856908" w="16241671">
                <a:moveTo>
                  <a:pt x="0" y="0"/>
                </a:moveTo>
                <a:lnTo>
                  <a:pt x="16241671" y="0"/>
                </a:lnTo>
                <a:lnTo>
                  <a:pt x="16241671" y="7856908"/>
                </a:lnTo>
                <a:lnTo>
                  <a:pt x="0" y="7856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7807" y="454453"/>
            <a:ext cx="1126705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IMAGES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1637" y="1975420"/>
            <a:ext cx="17024727" cy="8086745"/>
          </a:xfrm>
          <a:custGeom>
            <a:avLst/>
            <a:gdLst/>
            <a:ahLst/>
            <a:cxnLst/>
            <a:rect r="r" b="b" t="t" l="l"/>
            <a:pathLst>
              <a:path h="8086745" w="17024727">
                <a:moveTo>
                  <a:pt x="0" y="0"/>
                </a:moveTo>
                <a:lnTo>
                  <a:pt x="17024726" y="0"/>
                </a:lnTo>
                <a:lnTo>
                  <a:pt x="17024726" y="8086745"/>
                </a:lnTo>
                <a:lnTo>
                  <a:pt x="0" y="8086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7807" y="454453"/>
            <a:ext cx="1126705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IMAGES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1637" y="2200136"/>
            <a:ext cx="16866550" cy="7589948"/>
          </a:xfrm>
          <a:custGeom>
            <a:avLst/>
            <a:gdLst/>
            <a:ahLst/>
            <a:cxnLst/>
            <a:rect r="r" b="b" t="t" l="l"/>
            <a:pathLst>
              <a:path h="7589948" w="16866550">
                <a:moveTo>
                  <a:pt x="0" y="0"/>
                </a:moveTo>
                <a:lnTo>
                  <a:pt x="16866550" y="0"/>
                </a:lnTo>
                <a:lnTo>
                  <a:pt x="16866550" y="7589947"/>
                </a:lnTo>
                <a:lnTo>
                  <a:pt x="0" y="7589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7807" y="454453"/>
            <a:ext cx="1126705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IMAGES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189881" y="3950665"/>
            <a:ext cx="5307635" cy="5307635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724769"/>
            <a:ext cx="11959945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 AND DISCUSSIONS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4164" y="2316640"/>
            <a:ext cx="11270627" cy="679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KnowBot ensures that all students receive a quality education and develop expertise in their field of interest</a:t>
            </a:r>
          </a:p>
          <a:p>
            <a:pPr algn="l">
              <a:lnSpc>
                <a:spcPts val="4147"/>
              </a:lnSpc>
            </a:pP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Youtube summary using video-to-text transcription extraction improves the quality of youtube summary, when compared to using the youtube provided default transcription.</a:t>
            </a:r>
          </a:p>
          <a:p>
            <a:pPr algn="l">
              <a:lnSpc>
                <a:spcPts val="4147"/>
              </a:lnSpc>
            </a:pP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Groq API provides faster response with free of cost.</a:t>
            </a:r>
          </a:p>
          <a:p>
            <a:pPr algn="l">
              <a:lnSpc>
                <a:spcPts val="4147"/>
              </a:lnSpc>
            </a:pP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Youtube, PDF content extraction takes more time for larger size.</a:t>
            </a:r>
          </a:p>
          <a:p>
            <a:pPr algn="l">
              <a:lnSpc>
                <a:spcPts val="4147"/>
              </a:lnSpc>
            </a:pP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PyTessaract gives more accurate result, when compared to other OCR models.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632120" y="-1632120"/>
            <a:ext cx="10287000" cy="13551241"/>
          </a:xfrm>
          <a:custGeom>
            <a:avLst/>
            <a:gdLst/>
            <a:ahLst/>
            <a:cxnLst/>
            <a:rect r="r" b="b" t="t" l="l"/>
            <a:pathLst>
              <a:path h="13551241" w="10287000">
                <a:moveTo>
                  <a:pt x="0" y="0"/>
                </a:moveTo>
                <a:lnTo>
                  <a:pt x="10287000" y="0"/>
                </a:lnTo>
                <a:lnTo>
                  <a:pt x="10287000" y="13551240"/>
                </a:lnTo>
                <a:lnTo>
                  <a:pt x="0" y="13551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06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236351" y="5997135"/>
            <a:ext cx="3261165" cy="3261165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206291"/>
            <a:ext cx="6706974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REFERENCE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5375" y="2995547"/>
            <a:ext cx="12541591" cy="626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for India, </a:t>
            </a:r>
            <a:r>
              <a:rPr lang="en-US" b="true" sz="296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Education levels in India</a:t>
            </a: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: </a:t>
            </a:r>
            <a:r>
              <a:rPr lang="en-US" sz="2962" u="sng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https://www.dataforindia.com/education-levels-in-india </a:t>
            </a:r>
          </a:p>
          <a:p>
            <a:pPr algn="l">
              <a:lnSpc>
                <a:spcPts val="4147"/>
              </a:lnSpc>
            </a:pP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5" tooltip="https://ieeexplore.ieee.org/author/37088848690"/>
              </a:rPr>
              <a:t>Ramneet</a:t>
            </a: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; </a:t>
            </a: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6" tooltip="https://ieeexplore.ieee.org/author/37087411289"/>
              </a:rPr>
              <a:t>Deepali Gupta</a:t>
            </a: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; </a:t>
            </a: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7" tooltip="https://ieeexplore.ieee.org/author/37088839494"/>
              </a:rPr>
              <a:t>Mani Madhukar</a:t>
            </a: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</a:t>
            </a:r>
            <a:r>
              <a:rPr lang="en-US" b="true" sz="296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 Operational Challenges in Online Self-Learning Education Adoption: </a:t>
            </a:r>
            <a:r>
              <a:rPr lang="en-US" sz="2962" u="sng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https://ieeexplore.ieee.org/document/9609447</a:t>
            </a:r>
          </a:p>
          <a:p>
            <a:pPr algn="l">
              <a:lnSpc>
                <a:spcPts val="4147"/>
              </a:lnSpc>
            </a:pP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8" tooltip="https://ieeexplore.ieee.org/author/37088762190"/>
              </a:rPr>
              <a:t>Junping Zhou</a:t>
            </a: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b="true" sz="296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Design of AI-based self-learning platform for college English listening</a:t>
            </a: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</a:t>
            </a:r>
            <a:r>
              <a:rPr lang="en-US" sz="2962" u="sng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https://ieeexplore.ieee.org/document/9361038</a:t>
            </a:r>
          </a:p>
          <a:p>
            <a:pPr algn="l">
              <a:lnSpc>
                <a:spcPts val="4147"/>
              </a:lnSpc>
            </a:pP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LangChain : </a:t>
            </a:r>
            <a:r>
              <a:rPr lang="en-US" sz="2962" u="sng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https://python.langchain.com/docs/introduction</a:t>
            </a:r>
          </a:p>
          <a:p>
            <a:pPr algn="l">
              <a:lnSpc>
                <a:spcPts val="4147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449055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78910">
            <a:off x="335115" y="1232689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1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1" y="8229600"/>
                </a:lnTo>
                <a:lnTo>
                  <a:pt x="495620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07569" y="1066800"/>
            <a:ext cx="9936471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40606" y="2918615"/>
            <a:ext cx="11825900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today's fast-paced world, learners often struggle with </a:t>
            </a:r>
            <a:r>
              <a:rPr lang="en-US" sz="3000">
                <a:solidFill>
                  <a:srgbClr val="2CB6E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fragmented information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and </a:t>
            </a:r>
            <a:r>
              <a:rPr lang="en-US" sz="3000">
                <a:solidFill>
                  <a:srgbClr val="0CC0D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inconsistent study habits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leading to inefficient knowledge acquisition. </a:t>
            </a: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Although multiple learning resources such as PDFs, images, and videos are available online, managing and synthesizing these resources effectively is challenging.</a:t>
            </a: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Furthermore, learners may encounter doubts or unclear concepts, for which </a:t>
            </a:r>
            <a:r>
              <a:rPr lang="en-US" sz="3000">
                <a:solidFill>
                  <a:srgbClr val="2CB6E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immediate clarification isn't always accessible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As a result, students lack a </a:t>
            </a:r>
            <a:r>
              <a:rPr lang="en-US" sz="3000">
                <a:solidFill>
                  <a:srgbClr val="2CB6E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streamlined way 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learn step-by-step, stay on track with consistent progress, and receive </a:t>
            </a:r>
            <a:r>
              <a:rPr lang="en-US" sz="3000">
                <a:solidFill>
                  <a:srgbClr val="2CB6E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personalized support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across multiple formats.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23419" y="102870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1"/>
                </a:lnTo>
                <a:lnTo>
                  <a:pt x="0" y="7989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5851" y="716044"/>
            <a:ext cx="6954237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2459" y="2312814"/>
            <a:ext cx="11090960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Knowbot project aims to address these challenges by creating a platform where users can subscribe to any number of learning topics and receive</a:t>
            </a:r>
            <a:r>
              <a:rPr lang="en-US" sz="2799">
                <a:solidFill>
                  <a:srgbClr val="2CB6E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daily personalized feeds</a:t>
            </a:r>
            <a:r>
              <a:rPr lang="en-US" sz="27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with step-by-step learning modules.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Users will engage in quizzes to assess their understanding and can interact with an AI for </a:t>
            </a:r>
            <a:r>
              <a:rPr lang="en-US" sz="2799">
                <a:solidFill>
                  <a:srgbClr val="2CB6E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real-time doubt clarification.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2459" y="6324772"/>
            <a:ext cx="11310840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Knowbot also allows users to </a:t>
            </a:r>
            <a:r>
              <a:rPr lang="en-US" sz="2799">
                <a:solidFill>
                  <a:srgbClr val="2CB6E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upload external resources</a:t>
            </a:r>
            <a:r>
              <a:rPr lang="en-US" sz="27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such as PDFs, images, and YouTube links, and engage with the AI to gain insights into the content. 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This will help learners synthesize knowledge from diverse resources, maintain </a:t>
            </a:r>
            <a:r>
              <a:rPr lang="en-US" sz="2799">
                <a:solidFill>
                  <a:srgbClr val="2CB6E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consistent learning habits</a:t>
            </a:r>
            <a:r>
              <a:rPr lang="en-US" sz="27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and receive personalized assistance.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70887" y="2748218"/>
            <a:ext cx="7146226" cy="6058173"/>
          </a:xfrm>
          <a:custGeom>
            <a:avLst/>
            <a:gdLst/>
            <a:ahLst/>
            <a:cxnLst/>
            <a:rect r="r" b="b" t="t" l="l"/>
            <a:pathLst>
              <a:path h="6058173" w="7146226">
                <a:moveTo>
                  <a:pt x="0" y="0"/>
                </a:moveTo>
                <a:lnTo>
                  <a:pt x="7146226" y="0"/>
                </a:lnTo>
                <a:lnTo>
                  <a:pt x="7146226" y="6058173"/>
                </a:lnTo>
                <a:lnTo>
                  <a:pt x="0" y="605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41570" y="942975"/>
            <a:ext cx="8404860" cy="68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  <a:spcBef>
                <a:spcPct val="0"/>
              </a:spcBef>
            </a:pPr>
            <a:r>
              <a:rPr lang="en-US" b="true" sz="396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HIGH LEVEL SYSTEM ARCHITECTURE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00460" y="2713274"/>
            <a:ext cx="12487080" cy="6025016"/>
          </a:xfrm>
          <a:custGeom>
            <a:avLst/>
            <a:gdLst/>
            <a:ahLst/>
            <a:cxnLst/>
            <a:rect r="r" b="b" t="t" l="l"/>
            <a:pathLst>
              <a:path h="6025016" w="12487080">
                <a:moveTo>
                  <a:pt x="0" y="0"/>
                </a:moveTo>
                <a:lnTo>
                  <a:pt x="12487080" y="0"/>
                </a:lnTo>
                <a:lnTo>
                  <a:pt x="12487080" y="6025016"/>
                </a:lnTo>
                <a:lnTo>
                  <a:pt x="0" y="602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93365" y="942975"/>
            <a:ext cx="5101270" cy="69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 FLOW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6561" y="1606373"/>
            <a:ext cx="11394878" cy="8076120"/>
          </a:xfrm>
          <a:custGeom>
            <a:avLst/>
            <a:gdLst/>
            <a:ahLst/>
            <a:cxnLst/>
            <a:rect r="r" b="b" t="t" l="l"/>
            <a:pathLst>
              <a:path h="8076120" w="11394878">
                <a:moveTo>
                  <a:pt x="0" y="0"/>
                </a:moveTo>
                <a:lnTo>
                  <a:pt x="11394878" y="0"/>
                </a:lnTo>
                <a:lnTo>
                  <a:pt x="11394878" y="8076120"/>
                </a:lnTo>
                <a:lnTo>
                  <a:pt x="0" y="807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43650" y="338831"/>
            <a:ext cx="5600700" cy="68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  <a:spcBef>
                <a:spcPct val="0"/>
              </a:spcBef>
            </a:pPr>
            <a:r>
              <a:rPr lang="en-US" b="true" sz="3964">
                <a:solidFill>
                  <a:srgbClr val="FEFE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6726104" y="896217"/>
            <a:ext cx="5305388" cy="9779518"/>
          </a:xfrm>
          <a:custGeom>
            <a:avLst/>
            <a:gdLst/>
            <a:ahLst/>
            <a:cxnLst/>
            <a:rect r="r" b="b" t="t" l="l"/>
            <a:pathLst>
              <a:path h="9779518" w="5305388">
                <a:moveTo>
                  <a:pt x="5305389" y="0"/>
                </a:moveTo>
                <a:lnTo>
                  <a:pt x="0" y="0"/>
                </a:lnTo>
                <a:lnTo>
                  <a:pt x="0" y="9779518"/>
                </a:lnTo>
                <a:lnTo>
                  <a:pt x="5305389" y="9779518"/>
                </a:lnTo>
                <a:lnTo>
                  <a:pt x="5305389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2027" y="3743567"/>
            <a:ext cx="650706" cy="650706"/>
          </a:xfrm>
          <a:custGeom>
            <a:avLst/>
            <a:gdLst/>
            <a:ahLst/>
            <a:cxnLst/>
            <a:rect r="r" b="b" t="t" l="l"/>
            <a:pathLst>
              <a:path h="650706" w="650706">
                <a:moveTo>
                  <a:pt x="0" y="0"/>
                </a:moveTo>
                <a:lnTo>
                  <a:pt x="650706" y="0"/>
                </a:lnTo>
                <a:lnTo>
                  <a:pt x="650706" y="650706"/>
                </a:lnTo>
                <a:lnTo>
                  <a:pt x="0" y="65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73714" y="-259147"/>
            <a:ext cx="14514286" cy="10287000"/>
            <a:chOff x="0" y="0"/>
            <a:chExt cx="19352381" cy="13716000"/>
          </a:xfrm>
        </p:grpSpPr>
        <p:sp>
          <p:nvSpPr>
            <p:cNvPr name="Freeform 6" id="6"/>
            <p:cNvSpPr/>
            <p:nvPr/>
          </p:nvSpPr>
          <p:spPr>
            <a:xfrm flipH="false" flipV="true" rot="5400000">
              <a:off x="2818190" y="-2818190"/>
              <a:ext cx="13716000" cy="19352381"/>
            </a:xfrm>
            <a:custGeom>
              <a:avLst/>
              <a:gdLst/>
              <a:ahLst/>
              <a:cxnLst/>
              <a:rect r="r" b="b" t="t" l="l"/>
              <a:pathLst>
                <a:path h="19352381" w="13716000">
                  <a:moveTo>
                    <a:pt x="0" y="19352380"/>
                  </a:moveTo>
                  <a:lnTo>
                    <a:pt x="13716000" y="19352380"/>
                  </a:lnTo>
                  <a:lnTo>
                    <a:pt x="13716000" y="0"/>
                  </a:lnTo>
                  <a:lnTo>
                    <a:pt x="0" y="0"/>
                  </a:lnTo>
                  <a:lnTo>
                    <a:pt x="0" y="1935238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833145" y="5230472"/>
              <a:ext cx="1067010" cy="999109"/>
            </a:xfrm>
            <a:custGeom>
              <a:avLst/>
              <a:gdLst/>
              <a:ahLst/>
              <a:cxnLst/>
              <a:rect r="r" b="b" t="t" l="l"/>
              <a:pathLst>
                <a:path h="999109" w="1067010">
                  <a:moveTo>
                    <a:pt x="0" y="0"/>
                  </a:moveTo>
                  <a:lnTo>
                    <a:pt x="1067010" y="0"/>
                  </a:lnTo>
                  <a:lnTo>
                    <a:pt x="1067010" y="999110"/>
                  </a:lnTo>
                  <a:lnTo>
                    <a:pt x="0" y="999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833145" y="6858000"/>
              <a:ext cx="1093164" cy="1093164"/>
            </a:xfrm>
            <a:custGeom>
              <a:avLst/>
              <a:gdLst/>
              <a:ahLst/>
              <a:cxnLst/>
              <a:rect r="r" b="b" t="t" l="l"/>
              <a:pathLst>
                <a:path h="1093164" w="1093164">
                  <a:moveTo>
                    <a:pt x="0" y="0"/>
                  </a:moveTo>
                  <a:lnTo>
                    <a:pt x="1093164" y="0"/>
                  </a:lnTo>
                  <a:lnTo>
                    <a:pt x="1093164" y="1093164"/>
                  </a:lnTo>
                  <a:lnTo>
                    <a:pt x="0" y="1093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302905" y="5358552"/>
              <a:ext cx="20828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REACT JS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946661" y="3599903"/>
              <a:ext cx="3815071" cy="805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21"/>
                </a:lnSpc>
                <a:spcBef>
                  <a:spcPct val="0"/>
                </a:spcBef>
              </a:pPr>
              <a:r>
                <a:rPr lang="en-US" b="true" sz="3586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FRONTEND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302905" y="7037380"/>
              <a:ext cx="3149600" cy="677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0"/>
                </a:lnSpc>
                <a:spcBef>
                  <a:spcPct val="0"/>
                </a:spcBef>
              </a:pPr>
              <a:r>
                <a:rPr lang="en-US" sz="3064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TAILWIND CSS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979801" y="3743567"/>
            <a:ext cx="868285" cy="868285"/>
          </a:xfrm>
          <a:custGeom>
            <a:avLst/>
            <a:gdLst/>
            <a:ahLst/>
            <a:cxnLst/>
            <a:rect r="r" b="b" t="t" l="l"/>
            <a:pathLst>
              <a:path h="868285" w="868285">
                <a:moveTo>
                  <a:pt x="0" y="0"/>
                </a:moveTo>
                <a:lnTo>
                  <a:pt x="868284" y="0"/>
                </a:lnTo>
                <a:lnTo>
                  <a:pt x="868284" y="868285"/>
                </a:lnTo>
                <a:lnTo>
                  <a:pt x="0" y="8682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79801" y="5154777"/>
            <a:ext cx="868285" cy="868285"/>
          </a:xfrm>
          <a:custGeom>
            <a:avLst/>
            <a:gdLst/>
            <a:ahLst/>
            <a:cxnLst/>
            <a:rect r="r" b="b" t="t" l="l"/>
            <a:pathLst>
              <a:path h="868285" w="868285">
                <a:moveTo>
                  <a:pt x="0" y="0"/>
                </a:moveTo>
                <a:lnTo>
                  <a:pt x="868284" y="0"/>
                </a:lnTo>
                <a:lnTo>
                  <a:pt x="868284" y="868284"/>
                </a:lnTo>
                <a:lnTo>
                  <a:pt x="0" y="868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51224" y="722254"/>
            <a:ext cx="6655149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 STACK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8800" y="2562212"/>
            <a:ext cx="2715687" cy="63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7"/>
              </a:lnSpc>
              <a:spcBef>
                <a:spcPct val="0"/>
              </a:spcBef>
            </a:pPr>
            <a:r>
              <a:rPr lang="en-US" b="true" sz="368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BACKEND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27533" y="3775291"/>
            <a:ext cx="998220" cy="52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FLASK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48085" y="2618689"/>
            <a:ext cx="2539225" cy="57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3"/>
              </a:lnSpc>
              <a:spcBef>
                <a:spcPct val="0"/>
              </a:spcBef>
            </a:pPr>
            <a:r>
              <a:rPr lang="en-US" b="true" sz="337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52885" y="3872044"/>
            <a:ext cx="2316480" cy="52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POSTGRESQL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52885" y="5263747"/>
            <a:ext cx="982980" cy="52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REDIS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811902" y="6023061"/>
            <a:ext cx="3627704" cy="3318045"/>
            <a:chOff x="0" y="0"/>
            <a:chExt cx="4836938" cy="44240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1200138"/>
              <a:ext cx="1327417" cy="557057"/>
            </a:xfrm>
            <a:custGeom>
              <a:avLst/>
              <a:gdLst/>
              <a:ahLst/>
              <a:cxnLst/>
              <a:rect r="r" b="b" t="t" l="l"/>
              <a:pathLst>
                <a:path h="557057" w="1327417">
                  <a:moveTo>
                    <a:pt x="0" y="0"/>
                  </a:moveTo>
                  <a:lnTo>
                    <a:pt x="1327417" y="0"/>
                  </a:lnTo>
                  <a:lnTo>
                    <a:pt x="1327417" y="557057"/>
                  </a:lnTo>
                  <a:lnTo>
                    <a:pt x="0" y="557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29905" y="2481095"/>
              <a:ext cx="993654" cy="567802"/>
            </a:xfrm>
            <a:custGeom>
              <a:avLst/>
              <a:gdLst/>
              <a:ahLst/>
              <a:cxnLst/>
              <a:rect r="r" b="b" t="t" l="l"/>
              <a:pathLst>
                <a:path h="567802" w="993654">
                  <a:moveTo>
                    <a:pt x="0" y="0"/>
                  </a:moveTo>
                  <a:lnTo>
                    <a:pt x="993654" y="0"/>
                  </a:lnTo>
                  <a:lnTo>
                    <a:pt x="993654" y="567803"/>
                  </a:lnTo>
                  <a:lnTo>
                    <a:pt x="0" y="567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2296" y="3772798"/>
              <a:ext cx="651263" cy="651263"/>
            </a:xfrm>
            <a:custGeom>
              <a:avLst/>
              <a:gdLst/>
              <a:ahLst/>
              <a:cxnLst/>
              <a:rect r="r" b="b" t="t" l="l"/>
              <a:pathLst>
                <a:path h="651263" w="651263">
                  <a:moveTo>
                    <a:pt x="0" y="0"/>
                  </a:moveTo>
                  <a:lnTo>
                    <a:pt x="651263" y="0"/>
                  </a:lnTo>
                  <a:lnTo>
                    <a:pt x="651263" y="651262"/>
                  </a:lnTo>
                  <a:lnTo>
                    <a:pt x="0" y="65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503913" y="-57150"/>
              <a:ext cx="1097280" cy="677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0"/>
                </a:lnSpc>
                <a:spcBef>
                  <a:spcPct val="0"/>
                </a:spcBef>
              </a:pPr>
              <a:r>
                <a:rPr lang="en-US" b="true" sz="306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APIS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815770" y="1142988"/>
              <a:ext cx="2164080" cy="677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0"/>
                </a:lnSpc>
                <a:spcBef>
                  <a:spcPct val="0"/>
                </a:spcBef>
              </a:pPr>
              <a:r>
                <a:rPr lang="en-US" sz="3064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YOUTUBE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834658" y="2347294"/>
              <a:ext cx="1503680" cy="677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0"/>
                </a:lnSpc>
                <a:spcBef>
                  <a:spcPct val="0"/>
                </a:spcBef>
              </a:pPr>
              <a:r>
                <a:rPr lang="en-US" sz="3064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GROQ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839738" y="3715648"/>
              <a:ext cx="2997200" cy="677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0"/>
                </a:lnSpc>
                <a:spcBef>
                  <a:spcPct val="0"/>
                </a:spcBef>
              </a:pPr>
              <a:r>
                <a:rPr lang="en-US" sz="3064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ASSEMBLY AI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683919"/>
            <a:ext cx="15621846" cy="7049358"/>
          </a:xfrm>
          <a:custGeom>
            <a:avLst/>
            <a:gdLst/>
            <a:ahLst/>
            <a:cxnLst/>
            <a:rect r="r" b="b" t="t" l="l"/>
            <a:pathLst>
              <a:path h="7049358" w="15621846">
                <a:moveTo>
                  <a:pt x="0" y="0"/>
                </a:moveTo>
                <a:lnTo>
                  <a:pt x="15621846" y="0"/>
                </a:lnTo>
                <a:lnTo>
                  <a:pt x="15621846" y="7049358"/>
                </a:lnTo>
                <a:lnTo>
                  <a:pt x="0" y="7049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7807" y="826538"/>
            <a:ext cx="1126705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IMAGES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667" y="2347506"/>
            <a:ext cx="15823633" cy="7160194"/>
          </a:xfrm>
          <a:custGeom>
            <a:avLst/>
            <a:gdLst/>
            <a:ahLst/>
            <a:cxnLst/>
            <a:rect r="r" b="b" t="t" l="l"/>
            <a:pathLst>
              <a:path h="7160194" w="15823633">
                <a:moveTo>
                  <a:pt x="0" y="0"/>
                </a:moveTo>
                <a:lnTo>
                  <a:pt x="15823633" y="0"/>
                </a:lnTo>
                <a:lnTo>
                  <a:pt x="15823633" y="7160194"/>
                </a:lnTo>
                <a:lnTo>
                  <a:pt x="0" y="7160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7807" y="826538"/>
            <a:ext cx="1126705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IMAGES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DAGUUIkwqp4</dc:identifier>
  <dcterms:modified xsi:type="dcterms:W3CDTF">2011-08-01T06:04:30Z</dcterms:modified>
  <cp:revision>1</cp:revision>
  <dc:title>Blue and Green Modern Artificial Intelligence Presentation</dc:title>
</cp:coreProperties>
</file>